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1" r:id="rId1"/>
  </p:sldMasterIdLst>
  <p:notesMasterIdLst>
    <p:notesMasterId r:id="rId10"/>
  </p:notesMasterIdLst>
  <p:handoutMasterIdLst>
    <p:handoutMasterId r:id="rId11"/>
  </p:handoutMasterIdLst>
  <p:sldIdLst>
    <p:sldId id="702" r:id="rId2"/>
    <p:sldId id="845" r:id="rId3"/>
    <p:sldId id="849" r:id="rId4"/>
    <p:sldId id="848" r:id="rId5"/>
    <p:sldId id="819" r:id="rId6"/>
    <p:sldId id="822" r:id="rId7"/>
    <p:sldId id="850" r:id="rId8"/>
    <p:sldId id="750" r:id="rId9"/>
  </p:sldIdLst>
  <p:sldSz cx="9144000" cy="6858000" type="screen4x3"/>
  <p:notesSz cx="7010400" cy="9296400"/>
  <p:defaultTextStyle>
    <a:defPPr>
      <a:defRPr lang="en-US"/>
    </a:defPPr>
    <a:lvl1pPr algn="l" rtl="0" fontAlgn="base">
      <a:spcBef>
        <a:spcPct val="0"/>
      </a:spcBef>
      <a:spcAft>
        <a:spcPct val="0"/>
      </a:spcAft>
      <a:defRPr sz="4800" kern="1200">
        <a:solidFill>
          <a:schemeClr val="tx1"/>
        </a:solidFill>
        <a:latin typeface="Times New Roman" pitchFamily="18" charset="0"/>
        <a:ea typeface="+mn-ea"/>
        <a:cs typeface="+mn-cs"/>
      </a:defRPr>
    </a:lvl1pPr>
    <a:lvl2pPr marL="457200" algn="l" rtl="0" fontAlgn="base">
      <a:spcBef>
        <a:spcPct val="0"/>
      </a:spcBef>
      <a:spcAft>
        <a:spcPct val="0"/>
      </a:spcAft>
      <a:defRPr sz="4800" kern="1200">
        <a:solidFill>
          <a:schemeClr val="tx1"/>
        </a:solidFill>
        <a:latin typeface="Times New Roman" pitchFamily="18" charset="0"/>
        <a:ea typeface="+mn-ea"/>
        <a:cs typeface="+mn-cs"/>
      </a:defRPr>
    </a:lvl2pPr>
    <a:lvl3pPr marL="914400" algn="l" rtl="0" fontAlgn="base">
      <a:spcBef>
        <a:spcPct val="0"/>
      </a:spcBef>
      <a:spcAft>
        <a:spcPct val="0"/>
      </a:spcAft>
      <a:defRPr sz="4800" kern="1200">
        <a:solidFill>
          <a:schemeClr val="tx1"/>
        </a:solidFill>
        <a:latin typeface="Times New Roman" pitchFamily="18" charset="0"/>
        <a:ea typeface="+mn-ea"/>
        <a:cs typeface="+mn-cs"/>
      </a:defRPr>
    </a:lvl3pPr>
    <a:lvl4pPr marL="1371600" algn="l" rtl="0" fontAlgn="base">
      <a:spcBef>
        <a:spcPct val="0"/>
      </a:spcBef>
      <a:spcAft>
        <a:spcPct val="0"/>
      </a:spcAft>
      <a:defRPr sz="4800" kern="1200">
        <a:solidFill>
          <a:schemeClr val="tx1"/>
        </a:solidFill>
        <a:latin typeface="Times New Roman" pitchFamily="18" charset="0"/>
        <a:ea typeface="+mn-ea"/>
        <a:cs typeface="+mn-cs"/>
      </a:defRPr>
    </a:lvl4pPr>
    <a:lvl5pPr marL="1828800" algn="l" rtl="0" fontAlgn="base">
      <a:spcBef>
        <a:spcPct val="0"/>
      </a:spcBef>
      <a:spcAft>
        <a:spcPct val="0"/>
      </a:spcAft>
      <a:defRPr sz="4800" kern="1200">
        <a:solidFill>
          <a:schemeClr val="tx1"/>
        </a:solidFill>
        <a:latin typeface="Times New Roman" pitchFamily="18" charset="0"/>
        <a:ea typeface="+mn-ea"/>
        <a:cs typeface="+mn-cs"/>
      </a:defRPr>
    </a:lvl5pPr>
    <a:lvl6pPr marL="2286000" algn="l" defTabSz="914400" rtl="0" eaLnBrk="1" latinLnBrk="0" hangingPunct="1">
      <a:defRPr sz="4800" kern="1200">
        <a:solidFill>
          <a:schemeClr val="tx1"/>
        </a:solidFill>
        <a:latin typeface="Times New Roman" pitchFamily="18" charset="0"/>
        <a:ea typeface="+mn-ea"/>
        <a:cs typeface="+mn-cs"/>
      </a:defRPr>
    </a:lvl6pPr>
    <a:lvl7pPr marL="2743200" algn="l" defTabSz="914400" rtl="0" eaLnBrk="1" latinLnBrk="0" hangingPunct="1">
      <a:defRPr sz="4800" kern="1200">
        <a:solidFill>
          <a:schemeClr val="tx1"/>
        </a:solidFill>
        <a:latin typeface="Times New Roman" pitchFamily="18" charset="0"/>
        <a:ea typeface="+mn-ea"/>
        <a:cs typeface="+mn-cs"/>
      </a:defRPr>
    </a:lvl7pPr>
    <a:lvl8pPr marL="3200400" algn="l" defTabSz="914400" rtl="0" eaLnBrk="1" latinLnBrk="0" hangingPunct="1">
      <a:defRPr sz="4800" kern="1200">
        <a:solidFill>
          <a:schemeClr val="tx1"/>
        </a:solidFill>
        <a:latin typeface="Times New Roman" pitchFamily="18" charset="0"/>
        <a:ea typeface="+mn-ea"/>
        <a:cs typeface="+mn-cs"/>
      </a:defRPr>
    </a:lvl8pPr>
    <a:lvl9pPr marL="3657600" algn="l" defTabSz="914400" rtl="0" eaLnBrk="1" latinLnBrk="0" hangingPunct="1">
      <a:defRPr sz="4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89" userDrawn="1">
          <p15:clr>
            <a:srgbClr val="A4A3A4"/>
          </p15:clr>
        </p15:guide>
        <p15:guide id="3"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brey-Ann Gilmore" initials="AG"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66FF"/>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77964" autoAdjust="0"/>
  </p:normalViewPr>
  <p:slideViewPr>
    <p:cSldViewPr>
      <p:cViewPr varScale="1">
        <p:scale>
          <a:sx n="87" d="100"/>
          <a:sy n="87" d="100"/>
        </p:scale>
        <p:origin x="2514" y="84"/>
      </p:cViewPr>
      <p:guideLst>
        <p:guide orient="horz" pos="2160"/>
        <p:guide pos="2880"/>
      </p:guideLst>
    </p:cSldViewPr>
  </p:slideViewPr>
  <p:outlineViewPr>
    <p:cViewPr>
      <p:scale>
        <a:sx n="33" d="100"/>
        <a:sy n="33" d="100"/>
      </p:scale>
      <p:origin x="0" y="28188"/>
    </p:cViewPr>
  </p:outlineViewPr>
  <p:notesTextViewPr>
    <p:cViewPr>
      <p:scale>
        <a:sx n="3" d="2"/>
        <a:sy n="3" d="2"/>
      </p:scale>
      <p:origin x="0" y="0"/>
    </p:cViewPr>
  </p:notesTextViewPr>
  <p:sorterViewPr>
    <p:cViewPr>
      <p:scale>
        <a:sx n="100" d="100"/>
        <a:sy n="100" d="100"/>
      </p:scale>
      <p:origin x="0" y="2394"/>
    </p:cViewPr>
  </p:sorterViewPr>
  <p:notesViewPr>
    <p:cSldViewPr>
      <p:cViewPr varScale="1">
        <p:scale>
          <a:sx n="86" d="100"/>
          <a:sy n="86" d="100"/>
        </p:scale>
        <p:origin x="-1926" y="-78"/>
      </p:cViewPr>
      <p:guideLst>
        <p:guide orient="horz" pos="2928"/>
        <p:guide pos="218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2"/>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t" anchorCtr="0" compatLnSpc="1">
            <a:prstTxWarp prst="textNoShape">
              <a:avLst/>
            </a:prstTxWarp>
          </a:bodyPr>
          <a:lstStyle>
            <a:lvl1pPr defTabSz="923957">
              <a:defRPr sz="1200"/>
            </a:lvl1pPr>
          </a:lstStyle>
          <a:p>
            <a:pPr>
              <a:defRPr/>
            </a:pPr>
            <a:endParaRPr lang="en-US"/>
          </a:p>
        </p:txBody>
      </p:sp>
      <p:sp>
        <p:nvSpPr>
          <p:cNvPr id="68611" name="Rectangle 3"/>
          <p:cNvSpPr>
            <a:spLocks noGrp="1" noChangeArrowheads="1"/>
          </p:cNvSpPr>
          <p:nvPr>
            <p:ph type="dt" sz="quarter" idx="1"/>
          </p:nvPr>
        </p:nvSpPr>
        <p:spPr bwMode="auto">
          <a:xfrm>
            <a:off x="3972562" y="2"/>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t" anchorCtr="0" compatLnSpc="1">
            <a:prstTxWarp prst="textNoShape">
              <a:avLst/>
            </a:prstTxWarp>
          </a:bodyPr>
          <a:lstStyle>
            <a:lvl1pPr algn="r" defTabSz="923957">
              <a:defRPr sz="1200"/>
            </a:lvl1pPr>
          </a:lstStyle>
          <a:p>
            <a:pPr>
              <a:defRPr/>
            </a:pPr>
            <a:endParaRPr lang="en-US"/>
          </a:p>
        </p:txBody>
      </p:sp>
      <p:sp>
        <p:nvSpPr>
          <p:cNvPr id="68612" name="Rectangle 4"/>
          <p:cNvSpPr>
            <a:spLocks noGrp="1" noChangeArrowheads="1"/>
          </p:cNvSpPr>
          <p:nvPr>
            <p:ph type="ftr" sz="quarter" idx="2"/>
          </p:nvPr>
        </p:nvSpPr>
        <p:spPr bwMode="auto">
          <a:xfrm>
            <a:off x="0" y="883142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b" anchorCtr="0" compatLnSpc="1">
            <a:prstTxWarp prst="textNoShape">
              <a:avLst/>
            </a:prstTxWarp>
          </a:bodyPr>
          <a:lstStyle>
            <a:lvl1pPr defTabSz="923957">
              <a:defRPr sz="1200"/>
            </a:lvl1pPr>
          </a:lstStyle>
          <a:p>
            <a:pPr>
              <a:defRPr/>
            </a:pPr>
            <a:endParaRPr lang="en-US"/>
          </a:p>
        </p:txBody>
      </p:sp>
      <p:sp>
        <p:nvSpPr>
          <p:cNvPr id="68613" name="Rectangle 5"/>
          <p:cNvSpPr>
            <a:spLocks noGrp="1" noChangeArrowheads="1"/>
          </p:cNvSpPr>
          <p:nvPr>
            <p:ph type="sldNum" sz="quarter" idx="3"/>
          </p:nvPr>
        </p:nvSpPr>
        <p:spPr bwMode="auto">
          <a:xfrm>
            <a:off x="3972562" y="883142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b" anchorCtr="0" compatLnSpc="1">
            <a:prstTxWarp prst="textNoShape">
              <a:avLst/>
            </a:prstTxWarp>
          </a:bodyPr>
          <a:lstStyle>
            <a:lvl1pPr algn="r" defTabSz="923957">
              <a:defRPr sz="1200"/>
            </a:lvl1pPr>
          </a:lstStyle>
          <a:p>
            <a:pPr>
              <a:defRPr/>
            </a:pPr>
            <a:fld id="{32B94A9F-9586-402A-A170-CCA2A51347A4}" type="slidenum">
              <a:rPr lang="en-US"/>
              <a:pPr>
                <a:defRPr/>
              </a:pPr>
              <a:t>‹#›</a:t>
            </a:fld>
            <a:endParaRPr lang="en-US" dirty="0"/>
          </a:p>
        </p:txBody>
      </p:sp>
    </p:spTree>
    <p:extLst>
      <p:ext uri="{BB962C8B-B14F-4D97-AF65-F5344CB8AC3E}">
        <p14:creationId xmlns:p14="http://schemas.microsoft.com/office/powerpoint/2010/main" val="3640145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1026"/>
          <p:cNvSpPr>
            <a:spLocks noGrp="1" noChangeArrowheads="1"/>
          </p:cNvSpPr>
          <p:nvPr>
            <p:ph type="hdr" sz="quarter"/>
          </p:nvPr>
        </p:nvSpPr>
        <p:spPr bwMode="auto">
          <a:xfrm>
            <a:off x="0" y="2"/>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t" anchorCtr="0" compatLnSpc="1">
            <a:prstTxWarp prst="textNoShape">
              <a:avLst/>
            </a:prstTxWarp>
          </a:bodyPr>
          <a:lstStyle>
            <a:lvl1pPr defTabSz="923957">
              <a:defRPr sz="1200"/>
            </a:lvl1pPr>
          </a:lstStyle>
          <a:p>
            <a:pPr>
              <a:defRPr/>
            </a:pPr>
            <a:endParaRPr lang="en-US"/>
          </a:p>
        </p:txBody>
      </p:sp>
      <p:sp>
        <p:nvSpPr>
          <p:cNvPr id="117763" name="Rectangle 1027"/>
          <p:cNvSpPr>
            <a:spLocks noGrp="1" noChangeArrowheads="1"/>
          </p:cNvSpPr>
          <p:nvPr>
            <p:ph type="dt" idx="1"/>
          </p:nvPr>
        </p:nvSpPr>
        <p:spPr bwMode="auto">
          <a:xfrm>
            <a:off x="3972562" y="2"/>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t" anchorCtr="0" compatLnSpc="1">
            <a:prstTxWarp prst="textNoShape">
              <a:avLst/>
            </a:prstTxWarp>
          </a:bodyPr>
          <a:lstStyle>
            <a:lvl1pPr algn="r" defTabSz="923957">
              <a:defRPr sz="1200"/>
            </a:lvl1pPr>
          </a:lstStyle>
          <a:p>
            <a:pPr>
              <a:defRPr/>
            </a:pPr>
            <a:endParaRPr lang="en-US"/>
          </a:p>
        </p:txBody>
      </p:sp>
      <p:sp>
        <p:nvSpPr>
          <p:cNvPr id="74756" name="Rectangle 1028"/>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7765" name="Rectangle 1029"/>
          <p:cNvSpPr>
            <a:spLocks noGrp="1" noChangeArrowheads="1"/>
          </p:cNvSpPr>
          <p:nvPr>
            <p:ph type="body" sz="quarter" idx="3"/>
          </p:nvPr>
        </p:nvSpPr>
        <p:spPr bwMode="auto">
          <a:xfrm>
            <a:off x="934721" y="4416513"/>
            <a:ext cx="5140960" cy="418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7766" name="Rectangle 1030"/>
          <p:cNvSpPr>
            <a:spLocks noGrp="1" noChangeArrowheads="1"/>
          </p:cNvSpPr>
          <p:nvPr>
            <p:ph type="ftr" sz="quarter" idx="4"/>
          </p:nvPr>
        </p:nvSpPr>
        <p:spPr bwMode="auto">
          <a:xfrm>
            <a:off x="0" y="883142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b" anchorCtr="0" compatLnSpc="1">
            <a:prstTxWarp prst="textNoShape">
              <a:avLst/>
            </a:prstTxWarp>
          </a:bodyPr>
          <a:lstStyle>
            <a:lvl1pPr defTabSz="923957">
              <a:defRPr sz="1200"/>
            </a:lvl1pPr>
          </a:lstStyle>
          <a:p>
            <a:pPr>
              <a:defRPr/>
            </a:pPr>
            <a:endParaRPr lang="en-US"/>
          </a:p>
        </p:txBody>
      </p:sp>
      <p:sp>
        <p:nvSpPr>
          <p:cNvPr id="117767" name="Rectangle 1031"/>
          <p:cNvSpPr>
            <a:spLocks noGrp="1" noChangeArrowheads="1"/>
          </p:cNvSpPr>
          <p:nvPr>
            <p:ph type="sldNum" sz="quarter" idx="5"/>
          </p:nvPr>
        </p:nvSpPr>
        <p:spPr bwMode="auto">
          <a:xfrm>
            <a:off x="3972562" y="883142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7" tIns="46193" rIns="92387" bIns="46193" numCol="1" anchor="b" anchorCtr="0" compatLnSpc="1">
            <a:prstTxWarp prst="textNoShape">
              <a:avLst/>
            </a:prstTxWarp>
          </a:bodyPr>
          <a:lstStyle>
            <a:lvl1pPr algn="r" defTabSz="923957">
              <a:defRPr sz="1200"/>
            </a:lvl1pPr>
          </a:lstStyle>
          <a:p>
            <a:pPr>
              <a:defRPr/>
            </a:pPr>
            <a:fld id="{C67B5536-7342-4511-A579-37832B0D2DC6}" type="slidenum">
              <a:rPr lang="en-US"/>
              <a:pPr>
                <a:defRPr/>
              </a:pPr>
              <a:t>‹#›</a:t>
            </a:fld>
            <a:endParaRPr lang="en-US" dirty="0"/>
          </a:p>
        </p:txBody>
      </p:sp>
    </p:spTree>
    <p:extLst>
      <p:ext uri="{BB962C8B-B14F-4D97-AF65-F5344CB8AC3E}">
        <p14:creationId xmlns:p14="http://schemas.microsoft.com/office/powerpoint/2010/main" val="2831728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F27955-A58F-4341-BA09-A8D5D0747E8E}" type="slidenum">
              <a:rPr lang="en-US" smtClean="0"/>
              <a:t>1</a:t>
            </a:fld>
            <a:endParaRPr lang="en-US"/>
          </a:p>
        </p:txBody>
      </p:sp>
    </p:spTree>
    <p:extLst>
      <p:ext uri="{BB962C8B-B14F-4D97-AF65-F5344CB8AC3E}">
        <p14:creationId xmlns:p14="http://schemas.microsoft.com/office/powerpoint/2010/main" val="160208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703">
              <a:defRPr/>
            </a:pPr>
            <a:r>
              <a:rPr lang="en-US" dirty="0">
                <a:latin typeface="Arial Nova" panose="020B0504020202020204" pitchFamily="34" charset="0"/>
              </a:rPr>
              <a:t>The system is entirely online and is accessible from any computer with an internet connection.  Accessibility for tablets is coming soon! </a:t>
            </a:r>
          </a:p>
        </p:txBody>
      </p:sp>
      <p:sp>
        <p:nvSpPr>
          <p:cNvPr id="4" name="Slide Number Placeholder 3"/>
          <p:cNvSpPr>
            <a:spLocks noGrp="1"/>
          </p:cNvSpPr>
          <p:nvPr>
            <p:ph type="sldNum" sz="quarter" idx="10"/>
          </p:nvPr>
        </p:nvSpPr>
        <p:spPr/>
        <p:txBody>
          <a:bodyPr/>
          <a:lstStyle/>
          <a:p>
            <a:fld id="{90A1B886-8946-4D9C-BABD-17B13655BA5E}" type="slidenum">
              <a:rPr lang="en-US" smtClean="0"/>
              <a:t>2</a:t>
            </a:fld>
            <a:endParaRPr lang="en-US"/>
          </a:p>
        </p:txBody>
      </p:sp>
    </p:spTree>
    <p:extLst>
      <p:ext uri="{BB962C8B-B14F-4D97-AF65-F5344CB8AC3E}">
        <p14:creationId xmlns:p14="http://schemas.microsoft.com/office/powerpoint/2010/main" val="1124478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703">
              <a:defRPr/>
            </a:pPr>
            <a:r>
              <a:rPr lang="en-US" dirty="0">
                <a:latin typeface="Arial Nova" panose="020B0504020202020204" pitchFamily="34" charset="0"/>
              </a:rPr>
              <a:t>The TDA-GO system will be used for nearly all grants issued by TDA’s Trade and Business division. </a:t>
            </a:r>
          </a:p>
        </p:txBody>
      </p:sp>
      <p:sp>
        <p:nvSpPr>
          <p:cNvPr id="4" name="Slide Number Placeholder 3"/>
          <p:cNvSpPr>
            <a:spLocks noGrp="1"/>
          </p:cNvSpPr>
          <p:nvPr>
            <p:ph type="sldNum" sz="quarter" idx="10"/>
          </p:nvPr>
        </p:nvSpPr>
        <p:spPr/>
        <p:txBody>
          <a:bodyPr/>
          <a:lstStyle/>
          <a:p>
            <a:fld id="{90A1B886-8946-4D9C-BABD-17B13655BA5E}" type="slidenum">
              <a:rPr lang="en-US" smtClean="0"/>
              <a:t>3</a:t>
            </a:fld>
            <a:endParaRPr lang="en-US"/>
          </a:p>
        </p:txBody>
      </p:sp>
    </p:spTree>
    <p:extLst>
      <p:ext uri="{BB962C8B-B14F-4D97-AF65-F5344CB8AC3E}">
        <p14:creationId xmlns:p14="http://schemas.microsoft.com/office/powerpoint/2010/main" val="267711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703">
              <a:defRPr/>
            </a:pPr>
            <a:r>
              <a:rPr lang="en-US" dirty="0">
                <a:latin typeface="Arial Nova" panose="020B0504020202020204" pitchFamily="34" charset="0"/>
              </a:rPr>
              <a:t>You can access your profile by clicking your name in the top right corner of the screen.  </a:t>
            </a:r>
          </a:p>
        </p:txBody>
      </p:sp>
      <p:sp>
        <p:nvSpPr>
          <p:cNvPr id="4" name="Slide Number Placeholder 3"/>
          <p:cNvSpPr>
            <a:spLocks noGrp="1"/>
          </p:cNvSpPr>
          <p:nvPr>
            <p:ph type="sldNum" sz="quarter" idx="10"/>
          </p:nvPr>
        </p:nvSpPr>
        <p:spPr/>
        <p:txBody>
          <a:bodyPr/>
          <a:lstStyle/>
          <a:p>
            <a:fld id="{90A1B886-8946-4D9C-BABD-17B13655BA5E}" type="slidenum">
              <a:rPr lang="en-US" smtClean="0"/>
              <a:t>4</a:t>
            </a:fld>
            <a:endParaRPr lang="en-US"/>
          </a:p>
        </p:txBody>
      </p:sp>
    </p:spTree>
    <p:extLst>
      <p:ext uri="{BB962C8B-B14F-4D97-AF65-F5344CB8AC3E}">
        <p14:creationId xmlns:p14="http://schemas.microsoft.com/office/powerpoint/2010/main" val="2929521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5</a:t>
            </a:fld>
            <a:endParaRPr lang="en-US"/>
          </a:p>
        </p:txBody>
      </p:sp>
    </p:spTree>
    <p:extLst>
      <p:ext uri="{BB962C8B-B14F-4D97-AF65-F5344CB8AC3E}">
        <p14:creationId xmlns:p14="http://schemas.microsoft.com/office/powerpoint/2010/main" val="348274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award, the system will continue to be the primary method of collecting information.  We will not expect reports or standard forms to be submitted via email.  But of course TDA staff remain available by email and phone for technical assistance with your grant.</a:t>
            </a:r>
          </a:p>
        </p:txBody>
      </p:sp>
      <p:sp>
        <p:nvSpPr>
          <p:cNvPr id="4" name="Slide Number Placeholder 3"/>
          <p:cNvSpPr>
            <a:spLocks noGrp="1"/>
          </p:cNvSpPr>
          <p:nvPr>
            <p:ph type="sldNum" sz="quarter" idx="10"/>
          </p:nvPr>
        </p:nvSpPr>
        <p:spPr/>
        <p:txBody>
          <a:bodyPr/>
          <a:lstStyle/>
          <a:p>
            <a:fld id="{90A1B886-8946-4D9C-BABD-17B13655BA5E}" type="slidenum">
              <a:rPr lang="en-US" smtClean="0"/>
              <a:t>6</a:t>
            </a:fld>
            <a:endParaRPr lang="en-US"/>
          </a:p>
        </p:txBody>
      </p:sp>
    </p:spTree>
    <p:extLst>
      <p:ext uri="{BB962C8B-B14F-4D97-AF65-F5344CB8AC3E}">
        <p14:creationId xmlns:p14="http://schemas.microsoft.com/office/powerpoint/2010/main" val="2782280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payments are also handled entirely within the system.  Grant Recipients can log in to check the status of each payment.</a:t>
            </a:r>
          </a:p>
          <a:p>
            <a:endParaRPr lang="en-US" dirty="0"/>
          </a:p>
          <a:p>
            <a:r>
              <a:rPr lang="en-US" dirty="0"/>
              <a:t>Please note: banking information is NOT collected through the TDA-GO system.  You must submit this information to TDA separately as directed by staff.  For CDBG, submit to CDBGReporting@Texasagriculture.gov. </a:t>
            </a:r>
          </a:p>
        </p:txBody>
      </p:sp>
      <p:sp>
        <p:nvSpPr>
          <p:cNvPr id="4" name="Slide Number Placeholder 3"/>
          <p:cNvSpPr>
            <a:spLocks noGrp="1"/>
          </p:cNvSpPr>
          <p:nvPr>
            <p:ph type="sldNum" sz="quarter" idx="10"/>
          </p:nvPr>
        </p:nvSpPr>
        <p:spPr/>
        <p:txBody>
          <a:bodyPr/>
          <a:lstStyle/>
          <a:p>
            <a:fld id="{90A1B886-8946-4D9C-BABD-17B13655BA5E}" type="slidenum">
              <a:rPr lang="en-US" smtClean="0"/>
              <a:t>7</a:t>
            </a:fld>
            <a:endParaRPr lang="en-US"/>
          </a:p>
        </p:txBody>
      </p:sp>
    </p:spTree>
    <p:extLst>
      <p:ext uri="{BB962C8B-B14F-4D97-AF65-F5344CB8AC3E}">
        <p14:creationId xmlns:p14="http://schemas.microsoft.com/office/powerpoint/2010/main" val="3432537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B5536-7342-4511-A579-37832B0D2DC6}" type="slidenum">
              <a:rPr lang="en-US" smtClean="0"/>
              <a:pPr>
                <a:defRPr/>
              </a:pPr>
              <a:t>8</a:t>
            </a:fld>
            <a:endParaRPr lang="en-US" dirty="0"/>
          </a:p>
        </p:txBody>
      </p:sp>
    </p:spTree>
    <p:extLst>
      <p:ext uri="{BB962C8B-B14F-4D97-AF65-F5344CB8AC3E}">
        <p14:creationId xmlns:p14="http://schemas.microsoft.com/office/powerpoint/2010/main" val="183637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C333A467-4077-42B4-BD64-4B370ED5E440}" type="slidenum">
              <a:rPr lang="en-US" smtClean="0"/>
              <a:pPr>
                <a:defRPr/>
              </a:pPr>
              <a:t>‹#›</a:t>
            </a:fld>
            <a:endParaRPr lang="en-US" dirty="0"/>
          </a:p>
        </p:txBody>
      </p:sp>
    </p:spTree>
    <p:extLst>
      <p:ext uri="{BB962C8B-B14F-4D97-AF65-F5344CB8AC3E}">
        <p14:creationId xmlns:p14="http://schemas.microsoft.com/office/powerpoint/2010/main" val="21737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5007C3E-3F5D-48E0-8D54-D3D4003785C0}" type="slidenum">
              <a:rPr lang="en-US" smtClean="0"/>
              <a:pPr>
                <a:defRPr/>
              </a:pPr>
              <a:t>‹#›</a:t>
            </a:fld>
            <a:endParaRPr lang="en-US" dirty="0"/>
          </a:p>
        </p:txBody>
      </p:sp>
    </p:spTree>
    <p:extLst>
      <p:ext uri="{BB962C8B-B14F-4D97-AF65-F5344CB8AC3E}">
        <p14:creationId xmlns:p14="http://schemas.microsoft.com/office/powerpoint/2010/main" val="279637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40AE6785-233F-4ED1-9B95-A1331D4934D8}" type="slidenum">
              <a:rPr lang="en-US" smtClean="0"/>
              <a:pPr>
                <a:defRPr/>
              </a:pPr>
              <a:t>‹#›</a:t>
            </a:fld>
            <a:endParaRPr lang="en-US" dirty="0"/>
          </a:p>
        </p:txBody>
      </p:sp>
    </p:spTree>
    <p:extLst>
      <p:ext uri="{BB962C8B-B14F-4D97-AF65-F5344CB8AC3E}">
        <p14:creationId xmlns:p14="http://schemas.microsoft.com/office/powerpoint/2010/main" val="257762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A16CCC6-14F3-4CE3-B8D9-9B1F218C7462}" type="slidenum">
              <a:rPr lang="en-US" smtClean="0"/>
              <a:pPr>
                <a:defRPr/>
              </a:pPr>
              <a:t>‹#›</a:t>
            </a:fld>
            <a:endParaRPr lang="en-US" dirty="0"/>
          </a:p>
        </p:txBody>
      </p:sp>
    </p:spTree>
    <p:extLst>
      <p:ext uri="{BB962C8B-B14F-4D97-AF65-F5344CB8AC3E}">
        <p14:creationId xmlns:p14="http://schemas.microsoft.com/office/powerpoint/2010/main" val="46306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1804F898-55BD-4336-8C23-AFAF3D2DC9A4}" type="slidenum">
              <a:rPr lang="en-US" smtClean="0"/>
              <a:pPr>
                <a:defRPr/>
              </a:pPr>
              <a:t>‹#›</a:t>
            </a:fld>
            <a:endParaRPr lang="en-US" dirty="0"/>
          </a:p>
        </p:txBody>
      </p:sp>
    </p:spTree>
    <p:extLst>
      <p:ext uri="{BB962C8B-B14F-4D97-AF65-F5344CB8AC3E}">
        <p14:creationId xmlns:p14="http://schemas.microsoft.com/office/powerpoint/2010/main" val="153345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AA490D8C-341B-4586-8F95-E64429690972}" type="slidenum">
              <a:rPr lang="en-US" smtClean="0"/>
              <a:pPr>
                <a:defRPr/>
              </a:pPr>
              <a:t>‹#›</a:t>
            </a:fld>
            <a:endParaRPr lang="en-US" dirty="0"/>
          </a:p>
        </p:txBody>
      </p:sp>
    </p:spTree>
    <p:extLst>
      <p:ext uri="{BB962C8B-B14F-4D97-AF65-F5344CB8AC3E}">
        <p14:creationId xmlns:p14="http://schemas.microsoft.com/office/powerpoint/2010/main" val="4283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Slide &lt;#&gt; of</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57652E8E-824C-4635-A0D4-26F6258DC4C5}" type="slidenum">
              <a:rPr lang="en-US" smtClean="0"/>
              <a:pPr>
                <a:defRPr/>
              </a:pPr>
              <a:t>‹#›</a:t>
            </a:fld>
            <a:endParaRPr lang="en-US" dirty="0"/>
          </a:p>
        </p:txBody>
      </p:sp>
    </p:spTree>
    <p:extLst>
      <p:ext uri="{BB962C8B-B14F-4D97-AF65-F5344CB8AC3E}">
        <p14:creationId xmlns:p14="http://schemas.microsoft.com/office/powerpoint/2010/main" val="350766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Slide &lt;#&gt; of</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E4AC3DBC-80C4-42C5-9205-C6C47B097FD6}" type="slidenum">
              <a:rPr lang="en-US" smtClean="0"/>
              <a:pPr>
                <a:defRPr/>
              </a:pPr>
              <a:t>‹#›</a:t>
            </a:fld>
            <a:endParaRPr lang="en-US" dirty="0"/>
          </a:p>
        </p:txBody>
      </p:sp>
    </p:spTree>
    <p:extLst>
      <p:ext uri="{BB962C8B-B14F-4D97-AF65-F5344CB8AC3E}">
        <p14:creationId xmlns:p14="http://schemas.microsoft.com/office/powerpoint/2010/main" val="13711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7/9/2024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11DE3553-A525-4E9F-AA24-642396A8CC25}" type="slidenum">
              <a:rPr lang="en-US" smtClean="0"/>
              <a:pPr>
                <a:defRPr/>
              </a:pPr>
              <a:t>‹#›</a:t>
            </a:fld>
            <a:endParaRPr lang="en-US" dirty="0"/>
          </a:p>
        </p:txBody>
      </p:sp>
    </p:spTree>
    <p:extLst>
      <p:ext uri="{BB962C8B-B14F-4D97-AF65-F5344CB8AC3E}">
        <p14:creationId xmlns:p14="http://schemas.microsoft.com/office/powerpoint/2010/main" val="50593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1743D7E2-C1EB-4313-9BBF-7397D87A278A}" type="slidenum">
              <a:rPr lang="en-US" smtClean="0"/>
              <a:pPr>
                <a:defRPr/>
              </a:pPr>
              <a:t>‹#›</a:t>
            </a:fld>
            <a:endParaRPr lang="en-US" dirty="0"/>
          </a:p>
        </p:txBody>
      </p:sp>
    </p:spTree>
    <p:extLst>
      <p:ext uri="{BB962C8B-B14F-4D97-AF65-F5344CB8AC3E}">
        <p14:creationId xmlns:p14="http://schemas.microsoft.com/office/powerpoint/2010/main" val="236731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8A53B6B-8A30-4F31-A802-687EBA151BC2}" type="slidenum">
              <a:rPr lang="en-US" smtClean="0"/>
              <a:pPr>
                <a:defRPr/>
              </a:pPr>
              <a:t>‹#›</a:t>
            </a:fld>
            <a:endParaRPr lang="en-US" dirty="0"/>
          </a:p>
        </p:txBody>
      </p:sp>
    </p:spTree>
    <p:extLst>
      <p:ext uri="{BB962C8B-B14F-4D97-AF65-F5344CB8AC3E}">
        <p14:creationId xmlns:p14="http://schemas.microsoft.com/office/powerpoint/2010/main" val="418348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733226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Slide &lt;#&gt; of</a:t>
            </a:r>
          </a:p>
        </p:txBody>
      </p:sp>
      <p:sp>
        <p:nvSpPr>
          <p:cNvPr id="7" name="Rectangle 6"/>
          <p:cNvSpPr/>
          <p:nvPr userDrawn="1"/>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9" name="Rectangle 8"/>
          <p:cNvSpPr/>
          <p:nvPr userDrawn="1"/>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p:cNvPicPr>
            <a:picLocks noChangeAspect="1"/>
          </p:cNvPicPr>
          <p:nvPr userDrawn="1"/>
        </p:nvPicPr>
        <p:blipFill rotWithShape="1">
          <a:blip r:embed="rId1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Tree>
    <p:extLst>
      <p:ext uri="{BB962C8B-B14F-4D97-AF65-F5344CB8AC3E}">
        <p14:creationId xmlns:p14="http://schemas.microsoft.com/office/powerpoint/2010/main" val="2306228137"/>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xasagriculture.gov/GrantsServices/OpenGrants.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texasagriculture.gov/GrantsServices/RuralEconomicDevelopment/RuralCommunityDevelopmentBlockGrant(CDBG)/Training.aspx" TargetMode="External"/><Relationship Id="rId4" Type="http://schemas.openxmlformats.org/officeDocument/2006/relationships/hyperlink" Target="https://www.texasagriculture.gov/GrantsServices/RuralEconomicDevelopment/RuralCommunityDevelopmentBlockGrant(CDBG)/Forms.asp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474" y="-15240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p:cNvSpPr/>
          <p:nvPr/>
        </p:nvSpPr>
        <p:spPr>
          <a:xfrm>
            <a:off x="0" y="4307306"/>
            <a:ext cx="9144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9683" y="506844"/>
            <a:ext cx="8121931" cy="2616199"/>
          </a:xfrm>
          <a:prstGeom prst="rect">
            <a:avLst/>
          </a:prstGeom>
        </p:spPr>
      </p:pic>
      <p:sp>
        <p:nvSpPr>
          <p:cNvPr id="7" name="Rectangle 6"/>
          <p:cNvSpPr/>
          <p:nvPr/>
        </p:nvSpPr>
        <p:spPr>
          <a:xfrm>
            <a:off x="-2" y="4305348"/>
            <a:ext cx="9144002" cy="61137"/>
          </a:xfrm>
          <a:prstGeom prst="rect">
            <a:avLst/>
          </a:prstGeom>
          <a:solidFill>
            <a:srgbClr val="BF994A"/>
          </a:solidFill>
          <a:ln w="12700" cap="flat" cmpd="sng" algn="ctr">
            <a:noFill/>
            <a:prstDash val="solid"/>
            <a:miter lim="800000"/>
          </a:ln>
          <a:effectLst/>
        </p:spPr>
        <p:txBody>
          <a:bodyPr lIns="38405" tIns="19202" rIns="38405" bIns="19202" rtlCol="0" anchor="ctr"/>
          <a:lstStyle/>
          <a:p>
            <a:pPr marL="0" marR="0" lvl="0" indent="0" defTabSz="767942"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rgbClr val="334366"/>
              </a:solidFill>
              <a:effectLst/>
              <a:uLnTx/>
              <a:uFillTx/>
              <a:latin typeface="Calibri" panose="020F0502020204030204"/>
              <a:ea typeface="+mn-ea"/>
              <a:cs typeface="+mn-cs"/>
            </a:endParaRPr>
          </a:p>
        </p:txBody>
      </p:sp>
      <p:sp>
        <p:nvSpPr>
          <p:cNvPr id="2" name="TextBox 1"/>
          <p:cNvSpPr txBox="1"/>
          <p:nvPr/>
        </p:nvSpPr>
        <p:spPr>
          <a:xfrm>
            <a:off x="179149" y="4495800"/>
            <a:ext cx="8763000" cy="1685333"/>
          </a:xfrm>
          <a:prstGeom prst="rect">
            <a:avLst/>
          </a:prstGeom>
          <a:noFill/>
        </p:spPr>
        <p:txBody>
          <a:bodyPr wrap="square" rtlCol="0">
            <a:spAutoFit/>
          </a:bodyPr>
          <a:lstStyle/>
          <a:p>
            <a:pPr algn="ctr">
              <a:lnSpc>
                <a:spcPct val="150000"/>
              </a:lnSpc>
            </a:pPr>
            <a:r>
              <a:rPr lang="en-US" sz="2400" b="1" dirty="0">
                <a:solidFill>
                  <a:srgbClr val="D5B52F"/>
                </a:solidFill>
                <a:latin typeface="Arial Nova" panose="020B0504020202020204" pitchFamily="34" charset="0"/>
              </a:rPr>
              <a:t>Texas Community Development Block Grant Program</a:t>
            </a:r>
          </a:p>
          <a:p>
            <a:pPr algn="ctr">
              <a:lnSpc>
                <a:spcPct val="150000"/>
              </a:lnSpc>
            </a:pPr>
            <a:r>
              <a:rPr lang="en-US" sz="2400" b="1" dirty="0">
                <a:solidFill>
                  <a:srgbClr val="D5B52F"/>
                </a:solidFill>
                <a:latin typeface="Arial Nova" panose="020B0504020202020204" pitchFamily="34" charset="0"/>
              </a:rPr>
              <a:t> </a:t>
            </a:r>
          </a:p>
          <a:p>
            <a:pPr algn="ctr">
              <a:lnSpc>
                <a:spcPct val="150000"/>
              </a:lnSpc>
            </a:pPr>
            <a:r>
              <a:rPr lang="en-US" sz="2400" b="1" dirty="0">
                <a:solidFill>
                  <a:srgbClr val="D5B52F"/>
                </a:solidFill>
                <a:latin typeface="Arial Nova" panose="020B0504020202020204" pitchFamily="34" charset="0"/>
              </a:rPr>
              <a:t>TDA-GO Overview</a:t>
            </a:r>
          </a:p>
        </p:txBody>
      </p:sp>
    </p:spTree>
    <p:extLst>
      <p:ext uri="{BB962C8B-B14F-4D97-AF65-F5344CB8AC3E}">
        <p14:creationId xmlns:p14="http://schemas.microsoft.com/office/powerpoint/2010/main" val="97332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TDA- Grants Online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152400" y="1447800"/>
            <a:ext cx="7239000" cy="5105400"/>
          </a:xfrm>
        </p:spPr>
        <p:txBody>
          <a:bodyPr>
            <a:normAutofit/>
          </a:bodyPr>
          <a:lstStyle/>
          <a:p>
            <a:pPr>
              <a:spcBef>
                <a:spcPts val="0"/>
              </a:spcBef>
              <a:buSzPct val="100000"/>
            </a:pPr>
            <a:r>
              <a:rPr lang="en-US" sz="3200" dirty="0">
                <a:latin typeface="Arial Nova" panose="020B0504020202020204" pitchFamily="34" charset="0"/>
              </a:rPr>
              <a:t>Online grant management system</a:t>
            </a:r>
          </a:p>
          <a:p>
            <a:pPr>
              <a:spcBef>
                <a:spcPts val="0"/>
              </a:spcBef>
              <a:buSzPct val="100000"/>
            </a:pPr>
            <a:r>
              <a:rPr lang="en-US" dirty="0">
                <a:latin typeface="Arial Nova" panose="020B0504020202020204" pitchFamily="34" charset="0"/>
              </a:rPr>
              <a:t>Accessible from anywhere</a:t>
            </a:r>
          </a:p>
          <a:p>
            <a:pPr>
              <a:spcBef>
                <a:spcPts val="0"/>
              </a:spcBef>
              <a:buSzPct val="100000"/>
            </a:pPr>
            <a:r>
              <a:rPr lang="en-US" dirty="0">
                <a:solidFill>
                  <a:srgbClr val="00B0F0"/>
                </a:solidFill>
                <a:latin typeface="Arial Nova" panose="020B0504020202020204" pitchFamily="34" charset="0"/>
              </a:rPr>
              <a:t>https://tda-go.intelligrants.com</a:t>
            </a:r>
          </a:p>
        </p:txBody>
      </p:sp>
      <p:pic>
        <p:nvPicPr>
          <p:cNvPr id="4" name="Picture 3">
            <a:extLst>
              <a:ext uri="{FF2B5EF4-FFF2-40B4-BE49-F238E27FC236}">
                <a16:creationId xmlns:a16="http://schemas.microsoft.com/office/drawing/2014/main" id="{F762244A-65E2-443A-B901-FA713BC7F0D3}"/>
              </a:ext>
            </a:extLst>
          </p:cNvPr>
          <p:cNvPicPr>
            <a:picLocks noChangeAspect="1"/>
          </p:cNvPicPr>
          <p:nvPr/>
        </p:nvPicPr>
        <p:blipFill>
          <a:blip r:embed="rId3"/>
          <a:stretch>
            <a:fillRect/>
          </a:stretch>
        </p:blipFill>
        <p:spPr>
          <a:xfrm>
            <a:off x="3200399" y="3528441"/>
            <a:ext cx="5642515" cy="3114411"/>
          </a:xfrm>
          <a:prstGeom prst="rect">
            <a:avLst/>
          </a:prstGeom>
        </p:spPr>
      </p:pic>
    </p:spTree>
    <p:extLst>
      <p:ext uri="{BB962C8B-B14F-4D97-AF65-F5344CB8AC3E}">
        <p14:creationId xmlns:p14="http://schemas.microsoft.com/office/powerpoint/2010/main" val="399986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TDA- Grants Online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152400" y="1447800"/>
            <a:ext cx="7239000" cy="5105400"/>
          </a:xfrm>
        </p:spPr>
        <p:txBody>
          <a:bodyPr>
            <a:normAutofit/>
          </a:bodyPr>
          <a:lstStyle/>
          <a:p>
            <a:pPr marL="0" indent="0">
              <a:spcBef>
                <a:spcPts val="0"/>
              </a:spcBef>
              <a:buSzPct val="100000"/>
              <a:buNone/>
            </a:pPr>
            <a:r>
              <a:rPr lang="en-US" sz="2800" dirty="0">
                <a:latin typeface="Arial Nova" panose="020B0504020202020204" pitchFamily="34" charset="0"/>
              </a:rPr>
              <a:t>Currently, TDA will house applications for the following programs:</a:t>
            </a:r>
          </a:p>
          <a:p>
            <a:pPr>
              <a:spcBef>
                <a:spcPts val="0"/>
              </a:spcBef>
              <a:buSzPct val="100000"/>
            </a:pPr>
            <a:r>
              <a:rPr lang="en-US" sz="2800" dirty="0">
                <a:latin typeface="Arial Nova" panose="020B0504020202020204" pitchFamily="34" charset="0"/>
              </a:rPr>
              <a:t>Texas CDBG</a:t>
            </a:r>
          </a:p>
          <a:p>
            <a:pPr>
              <a:spcBef>
                <a:spcPts val="0"/>
              </a:spcBef>
              <a:buSzPct val="100000"/>
            </a:pPr>
            <a:r>
              <a:rPr lang="en-US" sz="2800" dirty="0">
                <a:latin typeface="Arial Nova" panose="020B0504020202020204" pitchFamily="34" charset="0"/>
              </a:rPr>
              <a:t>Home Delivered Meals</a:t>
            </a:r>
          </a:p>
          <a:p>
            <a:pPr>
              <a:spcBef>
                <a:spcPts val="0"/>
              </a:spcBef>
              <a:buSzPct val="100000"/>
            </a:pPr>
            <a:r>
              <a:rPr lang="en-US" sz="2800" dirty="0">
                <a:latin typeface="Arial Nova" panose="020B0504020202020204" pitchFamily="34" charset="0"/>
              </a:rPr>
              <a:t>Marketing Enhancement Assistance Grant</a:t>
            </a:r>
          </a:p>
          <a:p>
            <a:pPr>
              <a:spcBef>
                <a:spcPts val="0"/>
              </a:spcBef>
              <a:buSzPct val="100000"/>
            </a:pPr>
            <a:r>
              <a:rPr lang="en-US" sz="2800" dirty="0">
                <a:latin typeface="Arial Nova" panose="020B0504020202020204" pitchFamily="34" charset="0"/>
              </a:rPr>
              <a:t>Rural Health Grants</a:t>
            </a:r>
          </a:p>
          <a:p>
            <a:pPr>
              <a:spcBef>
                <a:spcPts val="0"/>
              </a:spcBef>
              <a:buSzPct val="100000"/>
            </a:pPr>
            <a:r>
              <a:rPr lang="en-US" sz="2800" dirty="0">
                <a:latin typeface="Arial Nova" panose="020B0504020202020204" pitchFamily="34" charset="0"/>
              </a:rPr>
              <a:t>Seafood Processors Recovery Grant</a:t>
            </a:r>
          </a:p>
          <a:p>
            <a:pPr>
              <a:spcBef>
                <a:spcPts val="0"/>
              </a:spcBef>
              <a:buSzPct val="100000"/>
            </a:pPr>
            <a:r>
              <a:rPr lang="en-US" sz="2800" dirty="0">
                <a:latin typeface="Arial Nova" panose="020B0504020202020204" pitchFamily="34" charset="0"/>
              </a:rPr>
              <a:t>Specialty Crop Block Grant</a:t>
            </a:r>
          </a:p>
          <a:p>
            <a:pPr>
              <a:spcBef>
                <a:spcPts val="0"/>
              </a:spcBef>
              <a:buSzPct val="100000"/>
            </a:pPr>
            <a:r>
              <a:rPr lang="en-US" sz="2800" dirty="0">
                <a:latin typeface="Arial Nova" panose="020B0504020202020204" pitchFamily="34" charset="0"/>
              </a:rPr>
              <a:t>State of Texas Agricultural Relief grants</a:t>
            </a:r>
          </a:p>
          <a:p>
            <a:pPr>
              <a:spcBef>
                <a:spcPts val="0"/>
              </a:spcBef>
              <a:buSzPct val="100000"/>
            </a:pPr>
            <a:r>
              <a:rPr lang="en-US" sz="2800" dirty="0">
                <a:latin typeface="Arial Nova" panose="020B0504020202020204" pitchFamily="34" charset="0"/>
              </a:rPr>
              <a:t>State Trade Expansion Program</a:t>
            </a:r>
          </a:p>
          <a:p>
            <a:pPr>
              <a:spcBef>
                <a:spcPts val="0"/>
              </a:spcBef>
              <a:buSzPct val="100000"/>
            </a:pPr>
            <a:r>
              <a:rPr lang="en-US" sz="2800" dirty="0">
                <a:latin typeface="Arial Nova" panose="020B0504020202020204" pitchFamily="34" charset="0"/>
              </a:rPr>
              <a:t>Young Farmer Grant</a:t>
            </a:r>
          </a:p>
          <a:p>
            <a:pPr>
              <a:spcBef>
                <a:spcPts val="0"/>
              </a:spcBef>
              <a:buSzPct val="100000"/>
            </a:pPr>
            <a:endParaRPr lang="en-US" dirty="0">
              <a:latin typeface="Arial Nova" panose="020B0504020202020204" pitchFamily="34" charset="0"/>
            </a:endParaRPr>
          </a:p>
        </p:txBody>
      </p:sp>
    </p:spTree>
    <p:extLst>
      <p:ext uri="{BB962C8B-B14F-4D97-AF65-F5344CB8AC3E}">
        <p14:creationId xmlns:p14="http://schemas.microsoft.com/office/powerpoint/2010/main" val="127480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TDA-GO References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152400" y="1447800"/>
            <a:ext cx="7467600" cy="5105400"/>
          </a:xfrm>
        </p:spPr>
        <p:txBody>
          <a:bodyPr>
            <a:normAutofit/>
          </a:bodyPr>
          <a:lstStyle/>
          <a:p>
            <a:pPr>
              <a:spcBef>
                <a:spcPts val="0"/>
              </a:spcBef>
              <a:buSzPct val="100000"/>
            </a:pPr>
            <a:r>
              <a:rPr lang="en-US" sz="3200" dirty="0">
                <a:latin typeface="Arial Nova" panose="020B0504020202020204" pitchFamily="34" charset="0"/>
              </a:rPr>
              <a:t>Resources for navigating the TDA-GO system can be found on the TDA website:</a:t>
            </a:r>
          </a:p>
          <a:p>
            <a:pPr lvl="1">
              <a:spcBef>
                <a:spcPts val="0"/>
              </a:spcBef>
              <a:buSzPct val="100000"/>
            </a:pPr>
            <a:r>
              <a:rPr lang="en-US" dirty="0">
                <a:hlinkClick r:id="rId3"/>
              </a:rPr>
              <a:t>Open Grants </a:t>
            </a:r>
            <a:r>
              <a:rPr lang="en-US" dirty="0"/>
              <a:t>page</a:t>
            </a:r>
            <a:endParaRPr lang="en-US" dirty="0">
              <a:hlinkClick r:id="rId4"/>
            </a:endParaRPr>
          </a:p>
          <a:p>
            <a:pPr lvl="1">
              <a:spcBef>
                <a:spcPts val="0"/>
              </a:spcBef>
              <a:buSzPct val="100000"/>
            </a:pPr>
            <a:r>
              <a:rPr lang="en-US" dirty="0">
                <a:hlinkClick r:id="rId4"/>
              </a:rPr>
              <a:t>TxCDBG Implementation Manual</a:t>
            </a:r>
            <a:r>
              <a:rPr lang="en-US" dirty="0"/>
              <a:t> page</a:t>
            </a:r>
          </a:p>
          <a:p>
            <a:pPr lvl="1">
              <a:spcBef>
                <a:spcPts val="0"/>
              </a:spcBef>
              <a:buSzPct val="100000"/>
            </a:pPr>
            <a:r>
              <a:rPr lang="en-US" dirty="0">
                <a:hlinkClick r:id="rId5"/>
              </a:rPr>
              <a:t>TxCDBG Training </a:t>
            </a:r>
            <a:r>
              <a:rPr lang="en-US" dirty="0"/>
              <a:t>page</a:t>
            </a:r>
          </a:p>
        </p:txBody>
      </p:sp>
      <p:pic>
        <p:nvPicPr>
          <p:cNvPr id="9" name="Picture 8">
            <a:extLst>
              <a:ext uri="{FF2B5EF4-FFF2-40B4-BE49-F238E27FC236}">
                <a16:creationId xmlns:a16="http://schemas.microsoft.com/office/drawing/2014/main" id="{C9A1ACFF-2661-456D-8EEF-D4F2D3E724E3}"/>
              </a:ext>
            </a:extLst>
          </p:cNvPr>
          <p:cNvPicPr>
            <a:picLocks noChangeAspect="1"/>
          </p:cNvPicPr>
          <p:nvPr/>
        </p:nvPicPr>
        <p:blipFill rotWithShape="1">
          <a:blip r:embed="rId6"/>
          <a:srcRect t="34796" b="39794"/>
          <a:stretch/>
        </p:blipFill>
        <p:spPr>
          <a:xfrm>
            <a:off x="282035" y="4953000"/>
            <a:ext cx="8335603" cy="914400"/>
          </a:xfrm>
          <a:prstGeom prst="rect">
            <a:avLst/>
          </a:prstGeom>
          <a:ln>
            <a:solidFill>
              <a:schemeClr val="accent1"/>
            </a:solidFill>
          </a:ln>
        </p:spPr>
      </p:pic>
    </p:spTree>
    <p:extLst>
      <p:ext uri="{BB962C8B-B14F-4D97-AF65-F5344CB8AC3E}">
        <p14:creationId xmlns:p14="http://schemas.microsoft.com/office/powerpoint/2010/main" val="177533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992886"/>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TxCDBG</a:t>
            </a:r>
          </a:p>
          <a:p>
            <a:r>
              <a:rPr lang="en-US" sz="3100" b="1" dirty="0">
                <a:solidFill>
                  <a:srgbClr val="1E3C78"/>
                </a:solidFill>
                <a:latin typeface="Arial" panose="020B0604020202020204" pitchFamily="34" charset="0"/>
                <a:ea typeface="Playfair Display" charset="0"/>
                <a:cs typeface="Arial" panose="020B0604020202020204" pitchFamily="34" charset="0"/>
              </a:rPr>
              <a:t>Grant Agreement Certification</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368632" y="1447800"/>
            <a:ext cx="7162800" cy="5105400"/>
          </a:xfrm>
        </p:spPr>
        <p:txBody>
          <a:bodyPr>
            <a:normAutofit/>
          </a:bodyPr>
          <a:lstStyle/>
          <a:p>
            <a:pPr>
              <a:spcBef>
                <a:spcPts val="0"/>
              </a:spcBef>
              <a:buSzPct val="100000"/>
            </a:pPr>
            <a:r>
              <a:rPr lang="en-US" sz="3000" dirty="0">
                <a:latin typeface="Arial Nova" panose="020B0504020202020204" pitchFamily="34" charset="0"/>
              </a:rPr>
              <a:t>Applications are signed and submitted within the system</a:t>
            </a:r>
          </a:p>
          <a:p>
            <a:pPr>
              <a:spcBef>
                <a:spcPts val="0"/>
              </a:spcBef>
              <a:buSzPct val="100000"/>
            </a:pPr>
            <a:r>
              <a:rPr lang="en-US" sz="3000" dirty="0">
                <a:latin typeface="Arial Nova" panose="020B0504020202020204" pitchFamily="34" charset="0"/>
              </a:rPr>
              <a:t>If awarded, grant agreements are executed within the system</a:t>
            </a:r>
          </a:p>
          <a:p>
            <a:pPr>
              <a:spcBef>
                <a:spcPts val="0"/>
              </a:spcBef>
              <a:buSzPct val="100000"/>
            </a:pPr>
            <a:endParaRPr lang="en-US" sz="3000" dirty="0">
              <a:latin typeface="Arial Nova" panose="020B0504020202020204" pitchFamily="34" charset="0"/>
            </a:endParaRPr>
          </a:p>
          <a:p>
            <a:pPr marL="0" indent="0">
              <a:buNone/>
            </a:pPr>
            <a:endParaRPr lang="en-US" dirty="0"/>
          </a:p>
        </p:txBody>
      </p:sp>
      <p:pic>
        <p:nvPicPr>
          <p:cNvPr id="9" name="Picture 8">
            <a:extLst>
              <a:ext uri="{FF2B5EF4-FFF2-40B4-BE49-F238E27FC236}">
                <a16:creationId xmlns:a16="http://schemas.microsoft.com/office/drawing/2014/main" id="{39AB5027-1FC8-45A5-935E-04051E12FB7C}"/>
              </a:ext>
            </a:extLst>
          </p:cNvPr>
          <p:cNvPicPr>
            <a:picLocks noChangeAspect="1"/>
          </p:cNvPicPr>
          <p:nvPr/>
        </p:nvPicPr>
        <p:blipFill>
          <a:blip r:embed="rId3"/>
          <a:stretch>
            <a:fillRect/>
          </a:stretch>
        </p:blipFill>
        <p:spPr>
          <a:xfrm>
            <a:off x="2993620" y="3451860"/>
            <a:ext cx="4382090" cy="2932805"/>
          </a:xfrm>
          <a:prstGeom prst="rect">
            <a:avLst/>
          </a:prstGeom>
          <a:ln>
            <a:solidFill>
              <a:schemeClr val="accent1"/>
            </a:solidFill>
          </a:ln>
        </p:spPr>
      </p:pic>
    </p:spTree>
    <p:extLst>
      <p:ext uri="{BB962C8B-B14F-4D97-AF65-F5344CB8AC3E}">
        <p14:creationId xmlns:p14="http://schemas.microsoft.com/office/powerpoint/2010/main" val="387051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TxCDBG Grant Management</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146321" y="1537452"/>
            <a:ext cx="7098968" cy="5105400"/>
          </a:xfrm>
        </p:spPr>
        <p:txBody>
          <a:bodyPr>
            <a:normAutofit/>
          </a:bodyPr>
          <a:lstStyle/>
          <a:p>
            <a:pPr>
              <a:spcBef>
                <a:spcPts val="0"/>
              </a:spcBef>
              <a:buSzPct val="100000"/>
            </a:pPr>
            <a:r>
              <a:rPr lang="en-US" sz="3000" dirty="0">
                <a:latin typeface="Arial Nova" panose="020B0504020202020204" pitchFamily="34" charset="0"/>
              </a:rPr>
              <a:t>Once awarded, all reporting and grant management tasks will take place within the system.</a:t>
            </a:r>
          </a:p>
          <a:p>
            <a:pPr>
              <a:spcBef>
                <a:spcPts val="0"/>
              </a:spcBef>
              <a:buSzPct val="100000"/>
            </a:pPr>
            <a:r>
              <a:rPr lang="en-US" sz="3000" dirty="0">
                <a:latin typeface="Arial Nova" panose="020B0504020202020204" pitchFamily="34" charset="0"/>
              </a:rPr>
              <a:t>Email for technical assistance</a:t>
            </a:r>
          </a:p>
          <a:p>
            <a:pPr marL="0" indent="0">
              <a:buNone/>
            </a:pPr>
            <a:r>
              <a:rPr lang="en-US" dirty="0"/>
              <a:t> </a:t>
            </a:r>
          </a:p>
        </p:txBody>
      </p:sp>
      <p:pic>
        <p:nvPicPr>
          <p:cNvPr id="4" name="Picture 3">
            <a:extLst>
              <a:ext uri="{FF2B5EF4-FFF2-40B4-BE49-F238E27FC236}">
                <a16:creationId xmlns:a16="http://schemas.microsoft.com/office/drawing/2014/main" id="{7857DEA4-061B-4FC9-939C-EA8F90FA0E76}"/>
              </a:ext>
            </a:extLst>
          </p:cNvPr>
          <p:cNvPicPr>
            <a:picLocks noChangeAspect="1"/>
          </p:cNvPicPr>
          <p:nvPr/>
        </p:nvPicPr>
        <p:blipFill>
          <a:blip r:embed="rId3"/>
          <a:stretch>
            <a:fillRect/>
          </a:stretch>
        </p:blipFill>
        <p:spPr>
          <a:xfrm>
            <a:off x="5233782" y="3334187"/>
            <a:ext cx="3396979" cy="3373551"/>
          </a:xfrm>
          <a:prstGeom prst="rect">
            <a:avLst/>
          </a:prstGeom>
        </p:spPr>
      </p:pic>
    </p:spTree>
    <p:extLst>
      <p:ext uri="{BB962C8B-B14F-4D97-AF65-F5344CB8AC3E}">
        <p14:creationId xmlns:p14="http://schemas.microsoft.com/office/powerpoint/2010/main" val="207446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2" y="21514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TxCDBG Grant Payment</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5" name="Content Placeholder 4"/>
          <p:cNvSpPr>
            <a:spLocks noGrp="1"/>
          </p:cNvSpPr>
          <p:nvPr>
            <p:ph idx="1"/>
          </p:nvPr>
        </p:nvSpPr>
        <p:spPr>
          <a:xfrm>
            <a:off x="146321" y="1537452"/>
            <a:ext cx="7098968" cy="5105400"/>
          </a:xfrm>
        </p:spPr>
        <p:txBody>
          <a:bodyPr>
            <a:normAutofit/>
          </a:bodyPr>
          <a:lstStyle/>
          <a:p>
            <a:pPr>
              <a:spcBef>
                <a:spcPts val="0"/>
              </a:spcBef>
              <a:buSzPct val="100000"/>
            </a:pPr>
            <a:r>
              <a:rPr lang="en-US" sz="3000" dirty="0">
                <a:latin typeface="Arial Nova" panose="020B0504020202020204" pitchFamily="34" charset="0"/>
              </a:rPr>
              <a:t>Grant payments will be submitted and processed within the system.</a:t>
            </a:r>
          </a:p>
          <a:p>
            <a:pPr>
              <a:spcBef>
                <a:spcPts val="0"/>
              </a:spcBef>
              <a:buSzPct val="100000"/>
            </a:pPr>
            <a:r>
              <a:rPr lang="en-US" sz="3000" dirty="0">
                <a:latin typeface="Arial Nova" panose="020B0504020202020204" pitchFamily="34" charset="0"/>
              </a:rPr>
              <a:t>Direct Deposit information </a:t>
            </a:r>
            <a:r>
              <a:rPr lang="en-US" sz="3000" u="sng" dirty="0">
                <a:latin typeface="Arial Nova" panose="020B0504020202020204" pitchFamily="34" charset="0"/>
              </a:rPr>
              <a:t>must</a:t>
            </a:r>
            <a:r>
              <a:rPr lang="en-US" sz="3000" dirty="0">
                <a:latin typeface="Arial Nova" panose="020B0504020202020204" pitchFamily="34" charset="0"/>
              </a:rPr>
              <a:t> be submitted separately.</a:t>
            </a:r>
          </a:p>
          <a:p>
            <a:pPr marL="0" indent="0">
              <a:buNone/>
            </a:pPr>
            <a:r>
              <a:rPr lang="en-US" dirty="0"/>
              <a:t> </a:t>
            </a:r>
          </a:p>
        </p:txBody>
      </p:sp>
      <p:pic>
        <p:nvPicPr>
          <p:cNvPr id="6" name="Picture 5">
            <a:extLst>
              <a:ext uri="{FF2B5EF4-FFF2-40B4-BE49-F238E27FC236}">
                <a16:creationId xmlns:a16="http://schemas.microsoft.com/office/drawing/2014/main" id="{2686500A-B10C-42CE-B93C-62D3F296AB19}"/>
              </a:ext>
            </a:extLst>
          </p:cNvPr>
          <p:cNvPicPr>
            <a:picLocks noChangeAspect="1"/>
          </p:cNvPicPr>
          <p:nvPr/>
        </p:nvPicPr>
        <p:blipFill>
          <a:blip r:embed="rId3"/>
          <a:stretch>
            <a:fillRect/>
          </a:stretch>
        </p:blipFill>
        <p:spPr>
          <a:xfrm>
            <a:off x="2285999" y="3935134"/>
            <a:ext cx="6575965" cy="2742008"/>
          </a:xfrm>
          <a:prstGeom prst="rect">
            <a:avLst/>
          </a:prstGeom>
        </p:spPr>
      </p:pic>
    </p:spTree>
    <p:extLst>
      <p:ext uri="{BB962C8B-B14F-4D97-AF65-F5344CB8AC3E}">
        <p14:creationId xmlns:p14="http://schemas.microsoft.com/office/powerpoint/2010/main" val="75452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0" y="0"/>
            <a:ext cx="9144000"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3" name="Rectangle 12"/>
          <p:cNvSpPr/>
          <p:nvPr/>
        </p:nvSpPr>
        <p:spPr>
          <a:xfrm>
            <a:off x="-1" y="4942839"/>
            <a:ext cx="9144001" cy="1915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pic>
        <p:nvPicPr>
          <p:cNvPr id="8" name="Picture 7"/>
          <p:cNvPicPr/>
          <p:nvPr/>
        </p:nvPicPr>
        <p:blipFill>
          <a:blip r:embed="rId3" cstate="email">
            <a:extLst>
              <a:ext uri="{28A0092B-C50C-407E-A947-70E740481C1C}">
                <a14:useLocalDpi xmlns:a14="http://schemas.microsoft.com/office/drawing/2010/main" val="0"/>
              </a:ext>
            </a:extLst>
          </a:blip>
          <a:stretch>
            <a:fillRect/>
          </a:stretch>
        </p:blipFill>
        <p:spPr>
          <a:xfrm>
            <a:off x="1600199" y="4942840"/>
            <a:ext cx="5943600" cy="1915160"/>
          </a:xfrm>
          <a:prstGeom prst="rect">
            <a:avLst/>
          </a:prstGeom>
        </p:spPr>
      </p:pic>
      <p:sp>
        <p:nvSpPr>
          <p:cNvPr id="6" name="TextBox 5">
            <a:extLst>
              <a:ext uri="{FF2B5EF4-FFF2-40B4-BE49-F238E27FC236}">
                <a16:creationId xmlns:a16="http://schemas.microsoft.com/office/drawing/2014/main" id="{03050722-7749-49C0-9CAA-87DF245E7541}"/>
              </a:ext>
            </a:extLst>
          </p:cNvPr>
          <p:cNvSpPr txBox="1"/>
          <p:nvPr/>
        </p:nvSpPr>
        <p:spPr>
          <a:xfrm>
            <a:off x="381000" y="533400"/>
            <a:ext cx="8667974" cy="5078313"/>
          </a:xfrm>
          <a:prstGeom prst="rect">
            <a:avLst/>
          </a:prstGeom>
          <a:noFill/>
        </p:spPr>
        <p:txBody>
          <a:bodyPr wrap="square" rtlCol="0">
            <a:spAutoFit/>
          </a:bodyPr>
          <a:lstStyle/>
          <a:p>
            <a:pPr algn="ctr">
              <a:lnSpc>
                <a:spcPct val="150000"/>
              </a:lnSpc>
            </a:pPr>
            <a:r>
              <a:rPr lang="en-US" sz="3200" dirty="0">
                <a:solidFill>
                  <a:srgbClr val="D8AE36"/>
                </a:solidFill>
                <a:latin typeface="Arial Nova" panose="020B0504020202020204" pitchFamily="34" charset="0"/>
              </a:rPr>
              <a:t>For Questions or Technical Assistance</a:t>
            </a:r>
          </a:p>
          <a:p>
            <a:pPr>
              <a:lnSpc>
                <a:spcPct val="150000"/>
              </a:lnSpc>
            </a:pPr>
            <a:r>
              <a:rPr lang="en-US" sz="3200" dirty="0">
                <a:solidFill>
                  <a:schemeClr val="bg1"/>
                </a:solidFill>
                <a:latin typeface="Arial Nova" panose="020B0504020202020204" pitchFamily="34" charset="0"/>
              </a:rPr>
              <a:t>Assistance with Applications: 	</a:t>
            </a:r>
          </a:p>
          <a:p>
            <a:pPr>
              <a:lnSpc>
                <a:spcPct val="150000"/>
              </a:lnSpc>
            </a:pPr>
            <a:r>
              <a:rPr lang="en-US" sz="3200" dirty="0">
                <a:solidFill>
                  <a:schemeClr val="bg1"/>
                </a:solidFill>
                <a:latin typeface="Arial Nova" panose="020B0504020202020204" pitchFamily="34" charset="0"/>
              </a:rPr>
              <a:t>	tda-go@texasagriculture.gov</a:t>
            </a:r>
          </a:p>
          <a:p>
            <a:pPr>
              <a:lnSpc>
                <a:spcPct val="150000"/>
              </a:lnSpc>
            </a:pPr>
            <a:r>
              <a:rPr lang="en-US" sz="3200" dirty="0">
                <a:solidFill>
                  <a:schemeClr val="bg1"/>
                </a:solidFill>
                <a:latin typeface="Arial Nova" panose="020B0504020202020204" pitchFamily="34" charset="0"/>
              </a:rPr>
              <a:t>Assistance with Technology:</a:t>
            </a:r>
          </a:p>
          <a:p>
            <a:pPr>
              <a:lnSpc>
                <a:spcPct val="150000"/>
              </a:lnSpc>
            </a:pPr>
            <a:r>
              <a:rPr lang="en-US" sz="3200" dirty="0">
                <a:solidFill>
                  <a:schemeClr val="bg1"/>
                </a:solidFill>
                <a:latin typeface="Arial Nova" panose="020B0504020202020204" pitchFamily="34" charset="0"/>
              </a:rPr>
              <a:t>	azhelpdesk@agatesoftware.com</a:t>
            </a:r>
          </a:p>
          <a:p>
            <a:pPr>
              <a:lnSpc>
                <a:spcPct val="150000"/>
              </a:lnSpc>
            </a:pPr>
            <a:endParaRPr lang="en-US" sz="3200" dirty="0">
              <a:solidFill>
                <a:schemeClr val="bg1"/>
              </a:solidFill>
              <a:latin typeface="Arial Nova" panose="020B0504020202020204" pitchFamily="34" charset="0"/>
            </a:endParaRPr>
          </a:p>
          <a:p>
            <a:endParaRPr lang="en-US" sz="36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117266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47817</TotalTime>
  <Words>370</Words>
  <Application>Microsoft Office PowerPoint</Application>
  <PresentationFormat>On-screen Show (4:3)</PresentationFormat>
  <Paragraphs>55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Nova</vt:lpstr>
      <vt:lpstr>Calibri</vt:lpstr>
      <vt:lpstr>Lato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Dept. of Agriculture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TDA</dc:creator>
  <cp:lastModifiedBy>Beth Karwoski</cp:lastModifiedBy>
  <cp:revision>509</cp:revision>
  <cp:lastPrinted>2021-12-14T19:49:49Z</cp:lastPrinted>
  <dcterms:created xsi:type="dcterms:W3CDTF">2003-07-21T19:16:01Z</dcterms:created>
  <dcterms:modified xsi:type="dcterms:W3CDTF">2024-07-09T13:22:38Z</dcterms:modified>
</cp:coreProperties>
</file>